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0"/>
  </p:notesMasterIdLst>
  <p:sldIdLst>
    <p:sldId id="256" r:id="rId2"/>
    <p:sldId id="299" r:id="rId3"/>
    <p:sldId id="377" r:id="rId4"/>
    <p:sldId id="325" r:id="rId5"/>
    <p:sldId id="378" r:id="rId6"/>
    <p:sldId id="384" r:id="rId7"/>
    <p:sldId id="313" r:id="rId8"/>
    <p:sldId id="379" r:id="rId9"/>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1"/>
    <p:restoredTop sz="75850" autoAdjust="0"/>
  </p:normalViewPr>
  <p:slideViewPr>
    <p:cSldViewPr snapToGrid="0">
      <p:cViewPr varScale="1">
        <p:scale>
          <a:sx n="127" d="100"/>
          <a:sy n="127" d="100"/>
        </p:scale>
        <p:origin x="1936"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15665" y="4287404"/>
            <a:ext cx="6392228" cy="4874183"/>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323557" y="4459526"/>
            <a:ext cx="6384336" cy="4741180"/>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Today, we are going to be looking at the philosophy hiring is the most important thing we do and the critical role it plays in preserving a high-quality educational team that best serves students. There are five values that further articulate the importance of our hiring philosophy. Each value will be discussed during our time together. Facilitator may read, popcorn read, or ask a participant to read the values on the screen.</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a:latin typeface="Times New Roman" panose="02020603050405020304" pitchFamily="18" charset="0"/>
                <a:cs typeface="Times New Roman" panose="02020603050405020304" pitchFamily="18" charset="0"/>
              </a:rPr>
              <a:t>Values </a:t>
            </a:r>
          </a:p>
          <a:p>
            <a:pPr marL="0" indent="0">
              <a:buNone/>
            </a:pPr>
            <a:r>
              <a:rPr lang="en-US" sz="1200" dirty="0">
                <a:latin typeface="Times New Roman" panose="02020603050405020304" pitchFamily="18" charset="0"/>
                <a:cs typeface="Times New Roman" panose="02020603050405020304" pitchFamily="18" charset="0"/>
              </a:rPr>
              <a:t>“If you want to develop winners, surround our kids with winners” is a value statement we attribute to Doc Buchanan. The other four values are based on the collaborative effort of employees and reviewed annually as part of our strategic plan.</a:t>
            </a:r>
          </a:p>
          <a:p>
            <a:pPr marL="176679" indent="-176679"/>
            <a:r>
              <a:rPr lang="en-US" sz="1200" dirty="0">
                <a:latin typeface="Times New Roman" panose="02020603050405020304" pitchFamily="18" charset="0"/>
                <a:cs typeface="Times New Roman" panose="02020603050405020304" pitchFamily="18" charset="0"/>
              </a:rPr>
              <a:t>You are who you hire.</a:t>
            </a:r>
          </a:p>
          <a:p>
            <a:pPr marL="176679" indent="-176679"/>
            <a:r>
              <a:rPr lang="en-US" sz="1200" dirty="0">
                <a:latin typeface="Times New Roman" panose="02020603050405020304" pitchFamily="18" charset="0"/>
                <a:cs typeface="Times New Roman" panose="02020603050405020304" pitchFamily="18" charset="0"/>
              </a:rPr>
              <a:t>We look for people a cut above the average.</a:t>
            </a:r>
          </a:p>
          <a:p>
            <a:pPr marL="176679" indent="-176679"/>
            <a:r>
              <a:rPr lang="en-US" sz="1200" dirty="0">
                <a:latin typeface="Times New Roman" panose="02020603050405020304" pitchFamily="18" charset="0"/>
                <a:cs typeface="Times New Roman" panose="02020603050405020304" pitchFamily="18" charset="0"/>
              </a:rPr>
              <a:t>We hire role models reflective of our student community.</a:t>
            </a:r>
          </a:p>
          <a:p>
            <a:pPr marL="176679" indent="-176679"/>
            <a:r>
              <a:rPr lang="en-US" sz="1200" dirty="0">
                <a:latin typeface="Times New Roman" panose="02020603050405020304" pitchFamily="18" charset="0"/>
                <a:cs typeface="Times New Roman" panose="02020603050405020304" pitchFamily="18" charset="0"/>
              </a:rPr>
              <a:t>A Clovis Unified leader hires the people who meet the needs of the school site/department, then is held accountable for that hire.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participants to turn to a neighbor and share </a:t>
            </a:r>
            <a:r>
              <a:rPr lang="en-US" sz="1200" b="1" dirty="0">
                <a:latin typeface="Times New Roman" panose="02020603050405020304" pitchFamily="18" charset="0"/>
                <a:cs typeface="Times New Roman" panose="02020603050405020304" pitchFamily="18" charset="0"/>
              </a:rPr>
              <a:t>one value </a:t>
            </a:r>
            <a:r>
              <a:rPr lang="en-US" sz="1200" dirty="0">
                <a:latin typeface="Times New Roman" panose="02020603050405020304" pitchFamily="18" charset="0"/>
                <a:cs typeface="Times New Roman" panose="02020603050405020304" pitchFamily="18" charset="0"/>
              </a:rPr>
              <a:t>that resonates with them and explain why. Allow five minutes for sharing (facilitator’s choice).</a:t>
            </a:r>
          </a:p>
          <a:p>
            <a:pPr marL="0" indent="0">
              <a:buNone/>
            </a:pPr>
            <a:r>
              <a:rPr lang="en-US" sz="1200" dirty="0">
                <a:latin typeface="Times New Roman" panose="02020603050405020304" pitchFamily="18" charset="0"/>
                <a:cs typeface="Times New Roman" panose="02020603050405020304" pitchFamily="18" charset="0"/>
              </a:rPr>
              <a:t>Ask for volunteers to share the value they selected and why.</a:t>
            </a:r>
          </a:p>
          <a:p>
            <a:pPr marL="0" indent="0">
              <a:buNone/>
            </a:pPr>
            <a:r>
              <a:rPr lang="en-US" sz="1200" dirty="0">
                <a:latin typeface="Times New Roman" panose="02020603050405020304" pitchFamily="18" charset="0"/>
                <a:cs typeface="Times New Roman" panose="02020603050405020304" pitchFamily="18" charset="0"/>
              </a:rPr>
              <a:t>Facilitator models, sharing their choice and why.</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sz="1100" b="1" i="1" dirty="0">
                <a:highlight>
                  <a:srgbClr val="FFFF00"/>
                </a:highlight>
                <a:latin typeface="Times New Roman" panose="02020603050405020304" pitchFamily="18" charset="0"/>
                <a:cs typeface="Times New Roman" panose="02020603050405020304" pitchFamily="18" charset="0"/>
              </a:rPr>
              <a:t>https://</a:t>
            </a:r>
            <a:r>
              <a:rPr lang="en-US" sz="1100" b="1" i="1" dirty="0" err="1">
                <a:highlight>
                  <a:srgbClr val="FFFF00"/>
                </a:highlight>
                <a:latin typeface="Times New Roman" panose="02020603050405020304" pitchFamily="18" charset="0"/>
                <a:cs typeface="Times New Roman" panose="02020603050405020304" pitchFamily="18" charset="0"/>
              </a:rPr>
              <a:t>vimeo.com</a:t>
            </a:r>
            <a:r>
              <a:rPr lang="en-US" sz="1100" b="1" i="1" dirty="0">
                <a:highlight>
                  <a:srgbClr val="FFFF00"/>
                </a:highlight>
                <a:latin typeface="Times New Roman" panose="02020603050405020304" pitchFamily="18" charset="0"/>
                <a:cs typeface="Times New Roman" panose="02020603050405020304" pitchFamily="18" charset="0"/>
              </a:rPr>
              <a:t>/838099330/ac76b8860c</a:t>
            </a:r>
          </a:p>
          <a:p>
            <a:pPr marL="0" indent="0">
              <a:buNone/>
            </a:pPr>
            <a:r>
              <a:rPr lang="en-US" sz="1100" dirty="0">
                <a:latin typeface="Times New Roman" panose="02020603050405020304" pitchFamily="18" charset="0"/>
                <a:cs typeface="Times New Roman" panose="02020603050405020304" pitchFamily="18" charset="0"/>
              </a:rPr>
              <a:t>Script: Tier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During interviews we asked participants to read one of the favorite portions of Doc’s Charge. Today we are listening to Dr. Tracy Smith. Tracy was a longtime administrator in CUSD. She was the first principal of Woods Elementary School. Some of you may have been one of Tracy’s students as she taught courses at California State University, Fresno. Let’s watch Tracy as she reads… </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As an individual think about the statement “In Clovis, we still like children.” What does this statement mean to you? What do you see our employees doing that demonstrates “We still like children”?</a:t>
            </a:r>
          </a:p>
          <a:p>
            <a:pPr marL="0" indent="0">
              <a:buNone/>
            </a:pPr>
            <a:r>
              <a:rPr lang="en-US" sz="1100" dirty="0">
                <a:latin typeface="Times New Roman" panose="02020603050405020304" pitchFamily="18" charset="0"/>
                <a:cs typeface="Times New Roman" panose="02020603050405020304" pitchFamily="18" charset="0"/>
              </a:rPr>
              <a:t>Ask volunteers to share their thoughts. Once complete begin discussion points.</a:t>
            </a:r>
          </a:p>
          <a:p>
            <a:pPr marL="0" indent="0">
              <a:buNone/>
            </a:pPr>
            <a:r>
              <a:rPr lang="en-US" sz="1100" dirty="0">
                <a:latin typeface="Times New Roman" panose="02020603050405020304" pitchFamily="18" charset="0"/>
                <a:cs typeface="Times New Roman" panose="02020603050405020304" pitchFamily="18" charset="0"/>
              </a:rPr>
              <a:t>Discussion Points:</a:t>
            </a:r>
          </a:p>
          <a:p>
            <a:pPr marL="0" indent="0">
              <a:buNone/>
            </a:pPr>
            <a:r>
              <a:rPr lang="en-US" sz="1100" dirty="0">
                <a:latin typeface="Times New Roman" panose="02020603050405020304" pitchFamily="18" charset="0"/>
                <a:cs typeface="Times New Roman" panose="02020603050405020304" pitchFamily="18" charset="0"/>
              </a:rPr>
              <a:t>In small job alike groups ask participants to discuss one or more of the following:</a:t>
            </a:r>
          </a:p>
          <a:p>
            <a:pPr marL="0" indent="0">
              <a:buNone/>
            </a:pPr>
            <a:r>
              <a:rPr lang="en-US" sz="1100" dirty="0">
                <a:latin typeface="Times New Roman" panose="02020603050405020304" pitchFamily="18" charset="0"/>
                <a:cs typeface="Times New Roman" panose="02020603050405020304" pitchFamily="18" charset="0"/>
              </a:rPr>
              <a:t> 101 – Let’s examine the section of Doc’s Charge on the screen. How does this come into play during the hiring process? </a:t>
            </a:r>
          </a:p>
          <a:p>
            <a:pPr marL="0" indent="0">
              <a:buNone/>
            </a:pPr>
            <a:r>
              <a:rPr lang="en-US" sz="1100" dirty="0">
                <a:latin typeface="Times New Roman" panose="02020603050405020304" pitchFamily="18" charset="0"/>
                <a:cs typeface="Times New Roman" panose="02020603050405020304" pitchFamily="18" charset="0"/>
              </a:rPr>
              <a:t>201 – </a:t>
            </a:r>
            <a:r>
              <a:rPr lang="en-US" sz="1100" dirty="0">
                <a:latin typeface="Times New Roman" panose="02020603050405020304" pitchFamily="18" charset="0"/>
                <a:ea typeface="Calibri" panose="020F0502020204030204" pitchFamily="34" charset="0"/>
                <a:cs typeface="Times New Roman" panose="02020603050405020304" pitchFamily="18" charset="0"/>
              </a:rPr>
              <a:t>How has the hiring process evolved over the past 60 years?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Times New Roman" panose="02020603050405020304" pitchFamily="18" charset="0"/>
                <a:cs typeface="Times New Roman" panose="02020603050405020304" pitchFamily="18" charset="0"/>
              </a:rPr>
              <a:t>301 – </a:t>
            </a:r>
            <a:r>
              <a:rPr lang="en-US" sz="1100" dirty="0">
                <a:latin typeface="Times New Roman" panose="02020603050405020304" pitchFamily="18" charset="0"/>
                <a:ea typeface="Calibri" panose="020F0502020204030204" pitchFamily="34" charset="0"/>
                <a:cs typeface="Times New Roman" panose="02020603050405020304" pitchFamily="18" charset="0"/>
              </a:rPr>
              <a:t>Describe the characteristics we want in a teacher/employee today. </a:t>
            </a:r>
            <a:r>
              <a:rPr lang="en-US" sz="1100" dirty="0">
                <a:latin typeface="Times New Roman" panose="02020603050405020304" pitchFamily="18" charset="0"/>
                <a:cs typeface="Times New Roman" panose="02020603050405020304" pitchFamily="18" charset="0"/>
              </a:rPr>
              <a:t>What are the consequences of choosing to hire someone who does not exemplify the Clovis Unified standard?</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212572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a:ea typeface="Times New Roman"/>
                <a:cs typeface="Times New Roman"/>
                <a:sym typeface="Times New Roman"/>
              </a:rPr>
              <a:t>Script: Tier I, II, III</a:t>
            </a:r>
            <a:endParaRPr lang="en-US" dirty="0"/>
          </a:p>
          <a:p>
            <a:pPr marL="0" indent="0">
              <a:buNone/>
            </a:pPr>
            <a:r>
              <a:rPr lang="en-US" dirty="0">
                <a:latin typeface="Times New Roman"/>
                <a:ea typeface="Times New Roman"/>
                <a:cs typeface="Times New Roman"/>
                <a:sym typeface="Times New Roman"/>
              </a:rPr>
              <a:t>Ask participants to read the excerpt from Doc’s Charge. Popcorn read, read altogether, or facilitator may read.</a:t>
            </a:r>
            <a:endParaRPr lang="en-US" dirty="0"/>
          </a:p>
          <a:p>
            <a:pPr marL="0" indent="0">
              <a:buNone/>
            </a:pPr>
            <a:r>
              <a:rPr lang="en-US" dirty="0">
                <a:latin typeface="Times New Roman"/>
                <a:ea typeface="Times New Roman"/>
                <a:cs typeface="Times New Roman"/>
                <a:sym typeface="Times New Roman"/>
              </a:rPr>
              <a:t>Facilitator:</a:t>
            </a:r>
            <a:endParaRPr lang="en-US" dirty="0"/>
          </a:p>
          <a:p>
            <a:pPr marL="0" indent="0">
              <a:buNone/>
            </a:pPr>
            <a:r>
              <a:rPr lang="en-US" dirty="0">
                <a:latin typeface="Times New Roman"/>
                <a:ea typeface="Times New Roman"/>
                <a:cs typeface="Times New Roman"/>
                <a:sym typeface="Times New Roman"/>
              </a:rPr>
              <a:t>As an individual think about the statement “as long as you work in Clovis don’t you ever lose that spirit ....and never forget our motto, </a:t>
            </a:r>
            <a:r>
              <a:rPr lang="en-US" i="1" dirty="0">
                <a:latin typeface="Times New Roman"/>
                <a:ea typeface="Times New Roman"/>
                <a:cs typeface="Times New Roman"/>
                <a:sym typeface="Times New Roman"/>
              </a:rPr>
              <a:t>“Sic ‘</a:t>
            </a:r>
            <a:r>
              <a:rPr lang="en-US" i="1" dirty="0" err="1">
                <a:latin typeface="Times New Roman"/>
                <a:ea typeface="Times New Roman"/>
                <a:cs typeface="Times New Roman"/>
                <a:sym typeface="Times New Roman"/>
              </a:rPr>
              <a:t>em</a:t>
            </a:r>
            <a:r>
              <a:rPr lang="en-US" i="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What does this statement mean to you? What do you see our employees doing and saying that demonstrates they still have the spirit Doc talks about? Turn to your neighbor and share your thoughts. Ask for volunteers to share out.</a:t>
            </a:r>
            <a:endParaRPr lang="en-US" dirty="0"/>
          </a:p>
          <a:p>
            <a:pPr marL="0" indent="0">
              <a:buNone/>
            </a:pPr>
            <a:r>
              <a:rPr lang="en-US" dirty="0">
                <a:latin typeface="Times New Roman"/>
                <a:ea typeface="Times New Roman"/>
                <a:cs typeface="Times New Roman"/>
                <a:sym typeface="Times New Roman"/>
              </a:rPr>
              <a:t>Discussion Points:</a:t>
            </a:r>
            <a:endParaRPr lang="en-US" dirty="0"/>
          </a:p>
          <a:p>
            <a:pPr marL="0" indent="0">
              <a:buNone/>
            </a:pPr>
            <a:r>
              <a:rPr lang="en-US" dirty="0">
                <a:latin typeface="Times New Roman"/>
                <a:ea typeface="Times New Roman"/>
                <a:cs typeface="Times New Roman"/>
                <a:sym typeface="Times New Roman"/>
              </a:rPr>
              <a:t>In small job alike groups ask participants to look at bolded statement to discuss.  They should come to consensus on why it is important to maintaining the quality of CUSD. Then discuss one of the following questions. </a:t>
            </a:r>
            <a:endParaRPr lang="en-US" dirty="0"/>
          </a:p>
          <a:p>
            <a:pPr marL="0" indent="0">
              <a:buNone/>
            </a:pPr>
            <a:r>
              <a:rPr lang="en-US" dirty="0">
                <a:latin typeface="Times New Roman"/>
                <a:ea typeface="Times New Roman"/>
                <a:cs typeface="Times New Roman"/>
                <a:sym typeface="Times New Roman"/>
              </a:rPr>
              <a:t>101 – What did the statement look like when the district unified? How has it changed over the past 60 years? </a:t>
            </a:r>
            <a:endParaRPr lang="en-US" dirty="0"/>
          </a:p>
          <a:p>
            <a:pPr marL="0" indent="0">
              <a:buNone/>
            </a:pPr>
            <a:r>
              <a:rPr lang="en-US" dirty="0">
                <a:latin typeface="Times New Roman"/>
                <a:ea typeface="Times New Roman"/>
                <a:cs typeface="Times New Roman"/>
                <a:sym typeface="Times New Roman"/>
              </a:rPr>
              <a:t>201 – As a leader at your site/department what characteristics do you model that demonstrate the </a:t>
            </a:r>
            <a:r>
              <a:rPr lang="en-US" i="1" dirty="0">
                <a:latin typeface="Times New Roman"/>
                <a:ea typeface="Times New Roman"/>
                <a:cs typeface="Times New Roman"/>
                <a:sym typeface="Times New Roman"/>
              </a:rPr>
              <a:t>Sic ‘</a:t>
            </a:r>
            <a:r>
              <a:rPr lang="en-US" i="1" dirty="0" err="1">
                <a:latin typeface="Times New Roman"/>
                <a:ea typeface="Times New Roman"/>
                <a:cs typeface="Times New Roman"/>
                <a:sym typeface="Times New Roman"/>
              </a:rPr>
              <a:t>em</a:t>
            </a:r>
            <a:r>
              <a:rPr lang="en-US" i="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attitude?</a:t>
            </a:r>
            <a:endParaRPr lang="en-US" dirty="0"/>
          </a:p>
          <a:p>
            <a:pPr marL="0" indent="0">
              <a:buNone/>
            </a:pPr>
            <a:r>
              <a:rPr lang="en-US" dirty="0">
                <a:latin typeface="Times New Roman"/>
                <a:ea typeface="Times New Roman"/>
                <a:cs typeface="Times New Roman"/>
                <a:sym typeface="Times New Roman"/>
              </a:rPr>
              <a:t>301 – As a leader it is your responsibility to create an environment that fosters the spirit Doc describes in his Charge. List/discuss three ways you perpetuate that Clovis spirit in your department and/or school site. </a:t>
            </a:r>
            <a:endParaRPr lang="en-US" dirty="0"/>
          </a:p>
          <a:p>
            <a:pPr marL="0" indent="0">
              <a:buNone/>
            </a:pPr>
            <a:endParaRPr lang="en-US" dirty="0">
              <a:latin typeface="Times New Roman"/>
              <a:ea typeface="Times New Roman"/>
              <a:cs typeface="Times New Roman"/>
              <a:sym typeface="Times New Roman"/>
            </a:endParaRPr>
          </a:p>
          <a:p>
            <a:pPr marL="0" indent="0">
              <a:buNone/>
            </a:pPr>
            <a:r>
              <a:rPr lang="en-US" dirty="0">
                <a:latin typeface="Times New Roman"/>
                <a:ea typeface="Times New Roman"/>
                <a:cs typeface="Times New Roman"/>
                <a:sym typeface="Times New Roman"/>
              </a:rPr>
              <a:t>After everyone is done ask each group to share one of their examples.</a:t>
            </a:r>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32543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141523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497174" y="4638674"/>
            <a:ext cx="6122259" cy="4194317"/>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Tiers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In the video you heard about the hiring process and how every employee goes through multiple interviews before being offered a contract in CUSD. The Superintendent is responsible for each and every hire. Our current Superintendent and all former Superintendents interview all recommended candidates for teaching positions in our district.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Dr. Janet Young talked about looking for the “care chip”. She would say “We can help employees to learn their position, but we can not teach them to care about our students and their colleagues.”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Dr. Eimear O’Brien would say “R</a:t>
            </a:r>
            <a:r>
              <a:rPr lang="en-US" sz="1200" dirty="0">
                <a:latin typeface="Times New Roman" panose="02020603050405020304" pitchFamily="18" charset="0"/>
                <a:ea typeface="Calibri" panose="020F0502020204030204" pitchFamily="34" charset="0"/>
                <a:cs typeface="Times New Roman" panose="02020603050405020304" pitchFamily="18" charset="0"/>
              </a:rPr>
              <a:t>ight from the get-go, our leaders need to establish with their stakeholders the fact that they really care about our kids and our staff and care about providing the very best educational learning environment for our students.”</a:t>
            </a: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In the video you heard Dr. Bradley discusses hiring traditions began by Doc Buchanan and Dr. Buster’s initial impressions and thoughts over time on hiring in CUSD.</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Think about how individuals at your site and/or department are vetted during the interview process. Turn to a partner and share the process for your site/department.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for volunteers to share key take-aways.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368364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204647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12/22/23</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838099330/ac76b8860c"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t>Hiring is the Most</a:t>
            </a:r>
            <a:br>
              <a:rPr lang="en-US" sz="4000" b="1" dirty="0"/>
            </a:br>
            <a:r>
              <a:rPr lang="en-US" sz="4000" b="1" dirty="0"/>
              <a:t>Important Thing We Do</a:t>
            </a:r>
            <a:endParaRPr lang="en-US"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248" y="-5851603"/>
            <a:ext cx="6281305" cy="4293483"/>
          </a:xfrm>
          <a:prstGeom prst="rect">
            <a:avLst/>
          </a:prstGeom>
        </p:spPr>
        <p:txBody>
          <a:bodyPr wrap="square">
            <a:spAutoFit/>
          </a:bodyPr>
          <a:lstStyle/>
          <a:p>
            <a:r>
              <a:rPr lang="en-US" sz="1050" dirty="0"/>
              <a:t>Doc’s Charge</a:t>
            </a:r>
          </a:p>
          <a:p>
            <a:endParaRPr lang="en-US" sz="1050" dirty="0"/>
          </a:p>
          <a:p>
            <a:r>
              <a:rPr lang="en-US" sz="1050" dirty="0"/>
              <a:t>	We believe in high standards in Clovis schools.  We believe competition is an ingredient of high standards and an important motivational tool.  We recognize three levels of competition.  First, we want you to make sure that all of our students learn to compete against themselves; that’s the toughest competition of all.  Second, we want you to encourage our students to compete in specialty areas to help them build on their strengths and overcome their weaknesses, because that’s the way they get jobs and that’s the way they have to perform in life.  Third, we want to you to teach our students to work in groups and to compete in groups because we think that students who can’t work in groups are going to have trouble in tomorrow’s world.</a:t>
            </a:r>
          </a:p>
          <a:p>
            <a:r>
              <a:rPr lang="en-US" sz="1050" dirty="0"/>
              <a:t>	Competition does not start with schooling.  Competition starts with little children just wanting to play – to catch or hit or kick a ball.  Eventually, they learn a few skills and all of a sudden one of them looks at the others and says hey, let’s keep score.  Now they’re interested in winning and losing, which is mostly what life’s all about.</a:t>
            </a:r>
          </a:p>
          <a:p>
            <a:r>
              <a:rPr lang="en-US" sz="1050" dirty="0"/>
              <a:t>	While you are working with our children in Clovis we want you to remember the heart of the Clovis program:  We want you to teach students to win with class and to lose with dignity.  But we also want you to teach them that there is a lot more to being a winner than the final game score.  We want you to teach them to root for their team to win, not for their other team to lose.  We want you to teach our kids what to do when they lose.  We want you to get them off their duffs and get them back in the fight.  Don’t you let them give up.  And if we can teach them not to be quitters by the time they finish the twelfth grade in the Clovis schools, they will probably make it through life.</a:t>
            </a:r>
          </a:p>
          <a:p>
            <a:r>
              <a:rPr lang="en-US" sz="1050" dirty="0"/>
              <a:t>	Our philosophy is very simple:  A fair break for every kid.  We believe the schools and the students belong to the people.  If our community wants their children to read, write, do arithmetic, sing, dance, play in the band, or compete in forensics – whatever our community wants, we are going to do – but we’re going to do it first class.</a:t>
            </a:r>
          </a:p>
          <a:p>
            <a:endParaRPr lang="en-US" sz="1050" dirty="0"/>
          </a:p>
        </p:txBody>
      </p:sp>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a:xfrm>
            <a:off x="628650" y="274639"/>
            <a:ext cx="7886700" cy="639762"/>
          </a:xfrm>
        </p:spPr>
        <p:txBody>
          <a:bodyPr>
            <a:normAutofit fontScale="90000"/>
          </a:bodyPr>
          <a:lstStyle/>
          <a:p>
            <a:pPr algn="ctr"/>
            <a:br>
              <a:rPr lang="en-US" sz="3300" dirty="0"/>
            </a:br>
            <a:r>
              <a:rPr lang="en-US" sz="3300" dirty="0"/>
              <a:t>Hiring is the most important thing we do.</a:t>
            </a:r>
            <a:r>
              <a:rPr lang="en-US" b="1" dirty="0"/>
              <a:t> </a:t>
            </a:r>
            <a:br>
              <a:rPr lang="en-US" sz="3300" dirty="0"/>
            </a:br>
            <a:endParaRPr lang="en-US" b="1" dirty="0"/>
          </a:p>
        </p:txBody>
      </p:sp>
      <p:sp>
        <p:nvSpPr>
          <p:cNvPr id="10" name="Content Placeholder 9"/>
          <p:cNvSpPr>
            <a:spLocks noGrp="1"/>
          </p:cNvSpPr>
          <p:nvPr>
            <p:ph idx="1"/>
          </p:nvPr>
        </p:nvSpPr>
        <p:spPr>
          <a:xfrm>
            <a:off x="971551" y="1687035"/>
            <a:ext cx="7200897" cy="2466341"/>
          </a:xfrm>
        </p:spPr>
        <p:txBody>
          <a:bodyPr>
            <a:normAutofit/>
          </a:bodyPr>
          <a:lstStyle/>
          <a:p>
            <a:pPr algn="ctr"/>
            <a:r>
              <a:rPr lang="en-US" sz="2000" i="1" dirty="0"/>
              <a:t>“If you want to develop winners, surround our kids with winners.”  </a:t>
            </a:r>
            <a:r>
              <a:rPr lang="en-US" dirty="0"/>
              <a:t>Doc </a:t>
            </a:r>
            <a:br>
              <a:rPr lang="en-US" sz="1600" i="1" dirty="0"/>
            </a:br>
            <a:endParaRPr lang="en-US" sz="2000" i="1" dirty="0"/>
          </a:p>
          <a:p>
            <a:pPr marL="285750" indent="-285750">
              <a:buClr>
                <a:srgbClr val="004990"/>
              </a:buClr>
              <a:buFont typeface="Arial" panose="020B0604020202020204" pitchFamily="34" charset="0"/>
              <a:buChar char="•"/>
            </a:pPr>
            <a:r>
              <a:rPr lang="en-US" sz="2000" dirty="0"/>
              <a:t> </a:t>
            </a:r>
            <a:r>
              <a:rPr lang="en-US" sz="2000" b="0" i="0" u="none" strike="noStrike" baseline="0" dirty="0"/>
              <a:t>You are who you hire.</a:t>
            </a:r>
          </a:p>
          <a:p>
            <a:pPr marL="285750" indent="-285750">
              <a:buClr>
                <a:srgbClr val="004990"/>
              </a:buClr>
              <a:buFont typeface="Arial" panose="020B0604020202020204" pitchFamily="34" charset="0"/>
              <a:buChar char="•"/>
            </a:pPr>
            <a:r>
              <a:rPr lang="en-US" sz="2000" b="0" i="0" u="none" strike="noStrike" baseline="0" dirty="0"/>
              <a:t> We look for people a cut above the average.</a:t>
            </a:r>
          </a:p>
          <a:p>
            <a:pPr marL="285750" indent="-285750">
              <a:buClr>
                <a:srgbClr val="004990"/>
              </a:buClr>
              <a:buFont typeface="Arial" panose="020B0604020202020204" pitchFamily="34" charset="0"/>
              <a:buChar char="•"/>
            </a:pPr>
            <a:r>
              <a:rPr lang="en-US" sz="2000" b="0" i="0" u="none" strike="noStrike" baseline="0" dirty="0"/>
              <a:t> We hire role models reflective of our student community.</a:t>
            </a:r>
          </a:p>
          <a:p>
            <a:pPr marL="285750" indent="-285750">
              <a:buClr>
                <a:srgbClr val="004990"/>
              </a:buClr>
              <a:buFont typeface="Arial" panose="020B0604020202020204" pitchFamily="34" charset="0"/>
              <a:buChar char="•"/>
            </a:pPr>
            <a:r>
              <a:rPr lang="en-US" sz="2000" b="0" i="0" u="none" strike="noStrike" baseline="0" dirty="0"/>
              <a:t> A CUSD leader hires the people who meet the needs of the school site/department, then is held accountable for that hire.</a:t>
            </a:r>
            <a:endParaRPr lang="en-US" sz="2000" dirty="0">
              <a:effectLst/>
              <a:ea typeface="Times New Roman" panose="02020603050405020304" pitchFamily="18" charset="0"/>
            </a:endParaRPr>
          </a:p>
        </p:txBody>
      </p:sp>
      <p:sp>
        <p:nvSpPr>
          <p:cNvPr id="4" name="Title 1">
            <a:extLst>
              <a:ext uri="{FF2B5EF4-FFF2-40B4-BE49-F238E27FC236}">
                <a16:creationId xmlns:a16="http://schemas.microsoft.com/office/drawing/2014/main" id="{525A9D0C-3A73-06D3-B2AE-6FE7909BDED0}"/>
              </a:ext>
            </a:extLst>
          </p:cNvPr>
          <p:cNvSpPr txBox="1">
            <a:spLocks/>
          </p:cNvSpPr>
          <p:nvPr/>
        </p:nvSpPr>
        <p:spPr>
          <a:xfrm>
            <a:off x="628649" y="1007791"/>
            <a:ext cx="7886700" cy="993775"/>
          </a:xfrm>
          <a:prstGeom prst="rect">
            <a:avLst/>
          </a:prstGeom>
        </p:spPr>
        <p:txBody>
          <a:bodyPr vert="horz" lIns="91440" tIns="45720" rIns="91440" bIns="45720" rtlCol="0" anchor="ct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900" u="sng" dirty="0"/>
              <a:t>Values</a:t>
            </a:r>
            <a:endParaRPr lang="en-US" u="sng" dirty="0"/>
          </a:p>
        </p:txBody>
      </p:sp>
    </p:spTree>
    <p:extLst>
      <p:ext uri="{BB962C8B-B14F-4D97-AF65-F5344CB8AC3E}">
        <p14:creationId xmlns:p14="http://schemas.microsoft.com/office/powerpoint/2010/main" val="368513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FF2E66E5-08A0-2AA5-C81B-1D06C5A8E48E}"/>
              </a:ext>
            </a:extLst>
          </p:cNvPr>
          <p:cNvSpPr/>
          <p:nvPr/>
        </p:nvSpPr>
        <p:spPr>
          <a:xfrm>
            <a:off x="391885" y="693020"/>
            <a:ext cx="2358570" cy="3258984"/>
          </a:xfrm>
          <a:prstGeom prst="plaque">
            <a:avLst/>
          </a:prstGeom>
          <a:ln>
            <a:solidFill>
              <a:srgbClr val="9292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528177" y="693020"/>
            <a:ext cx="2085987" cy="3258984"/>
          </a:xfrm>
        </p:spPr>
        <p:txBody>
          <a:bodyPr>
            <a:normAutofit/>
          </a:bodyPr>
          <a:lstStyle/>
          <a:p>
            <a:pPr algn="ctr"/>
            <a:r>
              <a:rPr lang="en-US" b="1" i="1" dirty="0">
                <a:solidFill>
                  <a:srgbClr val="FFFFFF"/>
                </a:solidFill>
              </a:rPr>
              <a:t>“In Clovis, we still like children.”</a:t>
            </a:r>
            <a:br>
              <a:rPr lang="en-US" b="1" i="1" dirty="0">
                <a:solidFill>
                  <a:srgbClr val="FFFFFF"/>
                </a:solidFill>
              </a:rPr>
            </a:br>
            <a:br>
              <a:rPr lang="en-US" b="1" i="1" dirty="0">
                <a:solidFill>
                  <a:srgbClr val="FFFFFF"/>
                </a:solidFill>
              </a:rPr>
            </a:br>
            <a:r>
              <a:rPr lang="en-US" sz="2700" i="1" dirty="0">
                <a:solidFill>
                  <a:srgbClr val="FFFFFF"/>
                </a:solidFill>
              </a:rPr>
              <a:t>Doc’s Charge</a:t>
            </a:r>
            <a:endParaRPr lang="en-US" dirty="0">
              <a:solidFill>
                <a:srgbClr val="FFFFFF"/>
              </a:solidFill>
            </a:endParaRP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3986329" y="544512"/>
            <a:ext cx="4465223" cy="4054476"/>
          </a:xfrm>
        </p:spPr>
        <p:txBody>
          <a:bodyPr anchor="ctr">
            <a:normAutofit/>
          </a:bodyPr>
          <a:lstStyle/>
          <a:p>
            <a:r>
              <a:rPr lang="en-US" sz="2100" dirty="0"/>
              <a:t>We make no bones about it. We’ve got a </a:t>
            </a:r>
            <a:r>
              <a:rPr lang="en-US" sz="2100" b="1" i="1" dirty="0"/>
              <a:t>Clovis image </a:t>
            </a:r>
            <a:r>
              <a:rPr lang="en-US" sz="2100" dirty="0"/>
              <a:t>to keep up, and </a:t>
            </a:r>
            <a:r>
              <a:rPr lang="en-US" sz="2100" b="1" dirty="0"/>
              <a:t>we’re looking for people a cut above the average</a:t>
            </a:r>
            <a:r>
              <a:rPr lang="en-US" sz="2100" dirty="0"/>
              <a:t>. We’re concerned about your appearance, your attitude, your teaching skills, your ability to work with students, </a:t>
            </a:r>
            <a:r>
              <a:rPr lang="en-US" sz="2100" b="1" i="1" dirty="0"/>
              <a:t>but most of all we’re concerned about your character and your values</a:t>
            </a:r>
            <a:r>
              <a:rPr lang="en-US" sz="2100" dirty="0"/>
              <a:t>. You are going to be around our children when nobody else is there. </a:t>
            </a:r>
            <a:br>
              <a:rPr lang="en-US" sz="2100" dirty="0"/>
            </a:br>
            <a:endParaRPr lang="en-US" sz="2100" b="1" i="1" dirty="0">
              <a:highlight>
                <a:srgbClr val="FFFF00"/>
              </a:highlight>
            </a:endParaRPr>
          </a:p>
        </p:txBody>
      </p:sp>
      <p:sp>
        <p:nvSpPr>
          <p:cNvPr id="6" name="TextBox 5">
            <a:hlinkClick r:id="rId3"/>
            <a:extLst>
              <a:ext uri="{FF2B5EF4-FFF2-40B4-BE49-F238E27FC236}">
                <a16:creationId xmlns:a16="http://schemas.microsoft.com/office/drawing/2014/main" id="{56316B9D-473C-3598-8033-C92B4D323C2A}"/>
              </a:ext>
            </a:extLst>
          </p:cNvPr>
          <p:cNvSpPr txBox="1"/>
          <p:nvPr/>
        </p:nvSpPr>
        <p:spPr>
          <a:xfrm>
            <a:off x="3986329" y="4229656"/>
            <a:ext cx="4654684" cy="369332"/>
          </a:xfrm>
          <a:prstGeom prst="rect">
            <a:avLst/>
          </a:prstGeom>
          <a:noFill/>
          <a:ln>
            <a:noFill/>
          </a:ln>
        </p:spPr>
        <p:txBody>
          <a:bodyPr wrap="square">
            <a:spAutoFit/>
          </a:bodyPr>
          <a:lstStyle/>
          <a:p>
            <a:r>
              <a:rPr lang="en-US" sz="1800" b="1" i="1" dirty="0">
                <a:solidFill>
                  <a:srgbClr val="004990"/>
                </a:solidFill>
                <a:latin typeface="Garamond" panose="02020404030301010803" pitchFamily="18" charset="0"/>
                <a:cs typeface="Times New Roman" panose="02020603050405020304" pitchFamily="18" charset="0"/>
                <a:hlinkClick r:id="rId3"/>
              </a:rPr>
              <a:t>Link: Tracy Smith Reading Doc’s Charge</a:t>
            </a:r>
            <a:endParaRPr lang="en-US" sz="1800" b="1" i="1" dirty="0">
              <a:solidFill>
                <a:srgbClr val="004990"/>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71693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310F8-7735-44DC-F833-C4E5186FD002}"/>
              </a:ext>
            </a:extLst>
          </p:cNvPr>
          <p:cNvSpPr>
            <a:spLocks noGrp="1"/>
          </p:cNvSpPr>
          <p:nvPr>
            <p:ph type="title"/>
          </p:nvPr>
        </p:nvSpPr>
        <p:spPr>
          <a:xfrm>
            <a:off x="660624" y="574624"/>
            <a:ext cx="7822751" cy="1152476"/>
          </a:xfrm>
        </p:spPr>
        <p:txBody>
          <a:bodyPr/>
          <a:lstStyle/>
          <a:p>
            <a:pPr algn="l"/>
            <a:r>
              <a:rPr lang="en-US" sz="3600" dirty="0">
                <a:latin typeface="+mj-lt"/>
              </a:rPr>
              <a:t>If you are still interested in working in Clovis…                                      </a:t>
            </a:r>
            <a:r>
              <a:rPr lang="en-US" sz="2000" dirty="0">
                <a:latin typeface="+mj-lt"/>
              </a:rPr>
              <a:t>Doc’s Charge</a:t>
            </a:r>
            <a:br>
              <a:rPr lang="en-US" sz="3600" dirty="0">
                <a:latin typeface="+mj-lt"/>
              </a:rPr>
            </a:br>
            <a:r>
              <a:rPr lang="en-US" sz="3600" dirty="0">
                <a:latin typeface="+mj-lt"/>
              </a:rPr>
              <a:t>                                                     </a:t>
            </a:r>
            <a:endParaRPr lang="en-US" sz="2000" dirty="0">
              <a:latin typeface="+mj-lt"/>
            </a:endParaRP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type="body" idx="1"/>
          </p:nvPr>
        </p:nvSpPr>
        <p:spPr>
          <a:xfrm>
            <a:off x="719999" y="1952223"/>
            <a:ext cx="7704000" cy="2494171"/>
          </a:xfrm>
        </p:spPr>
        <p:txBody>
          <a:bodyPr anchor="ctr">
            <a:normAutofit/>
          </a:bodyPr>
          <a:lstStyle/>
          <a:p>
            <a:pPr marL="198120" indent="0" algn="ctr">
              <a:buNone/>
            </a:pPr>
            <a:r>
              <a:rPr lang="en-US" sz="2400" dirty="0">
                <a:solidFill>
                  <a:srgbClr val="004990"/>
                </a:solidFill>
                <a:latin typeface="+mn-lt"/>
              </a:rPr>
              <a:t>“we’d like to offer you a contract. We people in Clovis get excited when teachers and students do things nobody thought they could do. </a:t>
            </a:r>
            <a:r>
              <a:rPr lang="en-US" sz="2400" b="1" i="1" dirty="0">
                <a:solidFill>
                  <a:srgbClr val="004990"/>
                </a:solidFill>
                <a:latin typeface="+mn-lt"/>
              </a:rPr>
              <a:t>As long as you work in Clovis don’t you ever lose that spirit… and never forget our motto, </a:t>
            </a:r>
            <a:r>
              <a:rPr lang="en-US" sz="2400" b="1" i="1" dirty="0" err="1">
                <a:solidFill>
                  <a:srgbClr val="004990"/>
                </a:solidFill>
                <a:latin typeface="+mn-lt"/>
              </a:rPr>
              <a:t>Sic’em</a:t>
            </a:r>
            <a:r>
              <a:rPr lang="en-US" sz="2400" b="1" i="1" dirty="0">
                <a:solidFill>
                  <a:srgbClr val="004990"/>
                </a:solidFill>
                <a:latin typeface="+mn-lt"/>
              </a:rPr>
              <a:t>!”</a:t>
            </a:r>
            <a:endParaRPr lang="en-US" sz="2400" dirty="0">
              <a:solidFill>
                <a:srgbClr val="004990"/>
              </a:solidFill>
              <a:latin typeface="+mn-lt"/>
            </a:endParaRPr>
          </a:p>
          <a:p>
            <a:endParaRPr lang="en-US" sz="1800" dirty="0">
              <a:solidFill>
                <a:srgbClr val="004990"/>
              </a:solidFill>
            </a:endParaRPr>
          </a:p>
        </p:txBody>
      </p:sp>
    </p:spTree>
    <p:extLst>
      <p:ext uri="{BB962C8B-B14F-4D97-AF65-F5344CB8AC3E}">
        <p14:creationId xmlns:p14="http://schemas.microsoft.com/office/powerpoint/2010/main" val="159474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1215012" y="1811056"/>
            <a:ext cx="6713975" cy="997800"/>
          </a:xfrm>
        </p:spPr>
        <p:txBody>
          <a:bodyPr wrap="square" anchor="ctr">
            <a:noAutofit/>
          </a:bodyPr>
          <a:lstStyle/>
          <a:p>
            <a:r>
              <a:rPr lang="en-US" sz="4000" dirty="0"/>
              <a:t>Hiring is the Most Important Thing We Do Video</a:t>
            </a:r>
          </a:p>
        </p:txBody>
      </p:sp>
    </p:spTree>
    <p:extLst>
      <p:ext uri="{BB962C8B-B14F-4D97-AF65-F5344CB8AC3E}">
        <p14:creationId xmlns:p14="http://schemas.microsoft.com/office/powerpoint/2010/main" val="171670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45C1-9812-4DE6-B3BD-0027366608E3}"/>
              </a:ext>
            </a:extLst>
          </p:cNvPr>
          <p:cNvSpPr>
            <a:spLocks noGrp="1"/>
          </p:cNvSpPr>
          <p:nvPr>
            <p:ph type="title"/>
          </p:nvPr>
        </p:nvSpPr>
        <p:spPr>
          <a:xfrm>
            <a:off x="186955" y="453571"/>
            <a:ext cx="8727107" cy="1331111"/>
          </a:xfrm>
        </p:spPr>
        <p:txBody>
          <a:bodyPr vert="horz" lIns="68580" tIns="34290" rIns="68580" bIns="34290" rtlCol="0" anchor="ctr">
            <a:normAutofit/>
          </a:bodyPr>
          <a:lstStyle/>
          <a:p>
            <a:pPr>
              <a:lnSpc>
                <a:spcPct val="90000"/>
              </a:lnSpc>
            </a:pPr>
            <a:r>
              <a:rPr lang="en-US" sz="2325" i="1" dirty="0">
                <a:latin typeface="Times New Roman" panose="02020603050405020304" pitchFamily="18" charset="0"/>
                <a:ea typeface="Times New Roman" panose="02020603050405020304" pitchFamily="18" charset="0"/>
              </a:rPr>
              <a:t>Most of all we are concerned about your character and your values…</a:t>
            </a:r>
            <a:endParaRPr lang="en-US" sz="2325" i="1" spc="113" dirty="0"/>
          </a:p>
        </p:txBody>
      </p:sp>
      <p:pic>
        <p:nvPicPr>
          <p:cNvPr id="1026" name="Picture 2" descr="Eimear OFarrell">
            <a:extLst>
              <a:ext uri="{FF2B5EF4-FFF2-40B4-BE49-F238E27FC236}">
                <a16:creationId xmlns:a16="http://schemas.microsoft.com/office/drawing/2014/main" id="{F27701C3-7A87-756F-E977-AAC1813B09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 r="-2" b="18547"/>
          <a:stretch/>
        </p:blipFill>
        <p:spPr bwMode="auto">
          <a:xfrm>
            <a:off x="734485" y="1855024"/>
            <a:ext cx="1662680" cy="1814177"/>
          </a:xfrm>
          <a:prstGeom prst="rect">
            <a:avLst/>
          </a:prstGeom>
          <a:noFill/>
          <a:ln w="57150" cmpd="thickThin">
            <a:noFill/>
            <a:miter lim="800000"/>
          </a:ln>
          <a:effectLst>
            <a:outerShdw blurRad="50800" dist="147123"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AAA15E-58E3-DDDF-EB1C-EB47280D7E2A}"/>
              </a:ext>
            </a:extLst>
          </p:cNvPr>
          <p:cNvPicPr>
            <a:picLocks noChangeAspect="1"/>
          </p:cNvPicPr>
          <p:nvPr/>
        </p:nvPicPr>
        <p:blipFill>
          <a:blip r:embed="rId4"/>
          <a:srcRect t="11249" b="11249"/>
          <a:stretch/>
        </p:blipFill>
        <p:spPr>
          <a:xfrm>
            <a:off x="2819213" y="1855024"/>
            <a:ext cx="1672029" cy="1814177"/>
          </a:xfrm>
          <a:prstGeom prst="rect">
            <a:avLst/>
          </a:prstGeom>
          <a:ln w="57150" cmpd="thickThin">
            <a:noFill/>
            <a:miter lim="800000"/>
          </a:ln>
          <a:effectLst>
            <a:outerShdw blurRad="50800" dist="147123" dir="2700000" algn="tl" rotWithShape="0">
              <a:prstClr val="black">
                <a:alpha val="40000"/>
              </a:prstClr>
            </a:outerShdw>
          </a:effectLst>
        </p:spPr>
      </p:pic>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5219532" y="2071788"/>
            <a:ext cx="3396710" cy="2323059"/>
          </a:xfrm>
        </p:spPr>
        <p:txBody>
          <a:bodyPr>
            <a:normAutofit/>
          </a:bodyPr>
          <a:lstStyle/>
          <a:p>
            <a:r>
              <a:rPr lang="en-US" sz="2100" dirty="0"/>
              <a:t>How are individuals applying for a position at your school or department vetted during the hiring process?</a:t>
            </a:r>
          </a:p>
          <a:p>
            <a:endParaRPr lang="en-US" sz="2100" dirty="0"/>
          </a:p>
        </p:txBody>
      </p:sp>
      <p:sp>
        <p:nvSpPr>
          <p:cNvPr id="4" name="Content Placeholder 2">
            <a:extLst>
              <a:ext uri="{FF2B5EF4-FFF2-40B4-BE49-F238E27FC236}">
                <a16:creationId xmlns:a16="http://schemas.microsoft.com/office/drawing/2014/main" id="{E428B622-4DBA-B880-2FC1-B6E12A34CB3F}"/>
              </a:ext>
            </a:extLst>
          </p:cNvPr>
          <p:cNvSpPr txBox="1">
            <a:spLocks/>
          </p:cNvSpPr>
          <p:nvPr/>
        </p:nvSpPr>
        <p:spPr>
          <a:xfrm>
            <a:off x="674953" y="3856275"/>
            <a:ext cx="1781743" cy="443351"/>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400" dirty="0"/>
              <a:t>Eimear O’Brien, </a:t>
            </a:r>
            <a:r>
              <a:rPr lang="en-US" sz="1400" dirty="0" err="1"/>
              <a:t>Ed.D</a:t>
            </a:r>
            <a:endParaRPr lang="en-US" sz="1400" dirty="0"/>
          </a:p>
          <a:p>
            <a:endParaRPr lang="en-US" sz="1400" dirty="0"/>
          </a:p>
        </p:txBody>
      </p:sp>
      <p:sp>
        <p:nvSpPr>
          <p:cNvPr id="6" name="Content Placeholder 2">
            <a:extLst>
              <a:ext uri="{FF2B5EF4-FFF2-40B4-BE49-F238E27FC236}">
                <a16:creationId xmlns:a16="http://schemas.microsoft.com/office/drawing/2014/main" id="{73521CAF-CF48-40F0-AE8E-D9BF8143D8D3}"/>
              </a:ext>
            </a:extLst>
          </p:cNvPr>
          <p:cNvSpPr txBox="1">
            <a:spLocks/>
          </p:cNvSpPr>
          <p:nvPr/>
        </p:nvSpPr>
        <p:spPr>
          <a:xfrm>
            <a:off x="2917477" y="3856275"/>
            <a:ext cx="1781743" cy="443351"/>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400" dirty="0"/>
              <a:t>Janet Young, </a:t>
            </a:r>
            <a:r>
              <a:rPr lang="en-US" sz="1400" dirty="0" err="1"/>
              <a:t>Ed.D</a:t>
            </a:r>
            <a:endParaRPr lang="en-US" sz="1400" dirty="0"/>
          </a:p>
          <a:p>
            <a:endParaRPr lang="en-US" sz="1400" dirty="0"/>
          </a:p>
        </p:txBody>
      </p:sp>
    </p:spTree>
    <p:extLst>
      <p:ext uri="{BB962C8B-B14F-4D97-AF65-F5344CB8AC3E}">
        <p14:creationId xmlns:p14="http://schemas.microsoft.com/office/powerpoint/2010/main" val="13446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495168736"/>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3470</TotalTime>
  <Words>1879</Words>
  <Application>Microsoft Macintosh PowerPoint</Application>
  <PresentationFormat>On-screen Show (16:9)</PresentationFormat>
  <Paragraphs>97</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Hiring is the Most Important Thing We Do</vt:lpstr>
      <vt:lpstr> Hiring is the most important thing we do.  </vt:lpstr>
      <vt:lpstr>“In Clovis, we still like children.”  Doc’s Charge</vt:lpstr>
      <vt:lpstr>If you are still interested in working in Clovis…                                      Doc’s Charge                                                      </vt:lpstr>
      <vt:lpstr>Hiring is the Most Important Thing We Do Video</vt:lpstr>
      <vt:lpstr>Most of all we are concerned about your character and your values…</vt:lpstr>
      <vt:lpstr>End of Part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30</cp:revision>
  <cp:lastPrinted>2023-08-14T20:46:29Z</cp:lastPrinted>
  <dcterms:modified xsi:type="dcterms:W3CDTF">2023-12-22T18:10:12Z</dcterms:modified>
</cp:coreProperties>
</file>